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handoutMasterIdLst>
    <p:handoutMasterId r:id="rId47"/>
  </p:handoutMasterIdLst>
  <p:sldIdLst>
    <p:sldId id="256" r:id="rId3"/>
    <p:sldId id="298" r:id="rId4"/>
    <p:sldId id="265" r:id="rId5"/>
    <p:sldId id="257" r:id="rId6"/>
    <p:sldId id="258" r:id="rId7"/>
    <p:sldId id="272" r:id="rId8"/>
    <p:sldId id="284" r:id="rId9"/>
    <p:sldId id="299" r:id="rId10"/>
    <p:sldId id="300" r:id="rId11"/>
    <p:sldId id="301" r:id="rId12"/>
    <p:sldId id="302" r:id="rId13"/>
    <p:sldId id="260" r:id="rId14"/>
    <p:sldId id="259" r:id="rId15"/>
    <p:sldId id="263" r:id="rId16"/>
    <p:sldId id="264" r:id="rId17"/>
    <p:sldId id="273" r:id="rId18"/>
    <p:sldId id="266" r:id="rId19"/>
    <p:sldId id="308" r:id="rId20"/>
    <p:sldId id="309" r:id="rId21"/>
    <p:sldId id="306" r:id="rId22"/>
    <p:sldId id="307" r:id="rId23"/>
    <p:sldId id="304" r:id="rId24"/>
    <p:sldId id="305" r:id="rId25"/>
    <p:sldId id="310" r:id="rId26"/>
    <p:sldId id="267" r:id="rId27"/>
    <p:sldId id="268" r:id="rId28"/>
    <p:sldId id="262" r:id="rId29"/>
    <p:sldId id="269" r:id="rId30"/>
    <p:sldId id="270" r:id="rId31"/>
    <p:sldId id="271" r:id="rId32"/>
    <p:sldId id="287" r:id="rId33"/>
    <p:sldId id="281" r:id="rId34"/>
    <p:sldId id="280" r:id="rId35"/>
    <p:sldId id="297" r:id="rId36"/>
    <p:sldId id="274" r:id="rId37"/>
    <p:sldId id="295" r:id="rId38"/>
    <p:sldId id="296" r:id="rId39"/>
    <p:sldId id="303" r:id="rId40"/>
    <p:sldId id="311" r:id="rId41"/>
    <p:sldId id="312" r:id="rId42"/>
    <p:sldId id="313" r:id="rId43"/>
    <p:sldId id="291" r:id="rId44"/>
    <p:sldId id="292" r:id="rId45"/>
    <p:sldId id="293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76" autoAdjust="0"/>
  </p:normalViewPr>
  <p:slideViewPr>
    <p:cSldViewPr>
      <p:cViewPr varScale="1">
        <p:scale>
          <a:sx n="70" d="100"/>
          <a:sy n="70" d="100"/>
        </p:scale>
        <p:origin x="19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D7585-A67A-4043-AE59-887BADC85F6D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587FD-C3A5-4EAE-991B-509237825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04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 userDrawn="1"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9"/>
          <p:cNvSpPr>
            <a:spLocks/>
          </p:cNvSpPr>
          <p:nvPr userDrawn="1"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571744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860" y="4071942"/>
            <a:ext cx="6400800" cy="64294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5943600"/>
            <a:ext cx="9154274" cy="1066800"/>
          </a:xfrm>
          <a:custGeom>
            <a:avLst/>
            <a:gdLst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9144000 w 9144000"/>
              <a:gd name="connsiteY2" fmla="*/ 3581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4800600 w 9144000"/>
              <a:gd name="connsiteY2" fmla="*/ 18288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2971800 w 9144000"/>
              <a:gd name="connsiteY2" fmla="*/ 914400 h 3581400"/>
              <a:gd name="connsiteX3" fmla="*/ 0 w 9144000"/>
              <a:gd name="connsiteY3" fmla="*/ 3581400 h 3581400"/>
              <a:gd name="connsiteX4" fmla="*/ 0 w 9144000"/>
              <a:gd name="connsiteY4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3581400"/>
              <a:gd name="connsiteX1" fmla="*/ 9144000 w 9144000"/>
              <a:gd name="connsiteY1" fmla="*/ 0 h 3581400"/>
              <a:gd name="connsiteX2" fmla="*/ 0 w 9144000"/>
              <a:gd name="connsiteY2" fmla="*/ 3581400 h 3581400"/>
              <a:gd name="connsiteX3" fmla="*/ 0 w 9144000"/>
              <a:gd name="connsiteY3" fmla="*/ 0 h 35814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0 w 9144000"/>
              <a:gd name="connsiteY2" fmla="*/ 1905000 h 1905000"/>
              <a:gd name="connsiteX3" fmla="*/ 0 w 9144000"/>
              <a:gd name="connsiteY3" fmla="*/ 0 h 19050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905000 h 2349500"/>
              <a:gd name="connsiteX3" fmla="*/ 0 w 9144000"/>
              <a:gd name="connsiteY3" fmla="*/ 0 h 2349500"/>
              <a:gd name="connsiteX0" fmla="*/ 0 w 9144000"/>
              <a:gd name="connsiteY0" fmla="*/ 1 h 2349501"/>
              <a:gd name="connsiteX1" fmla="*/ 9144000 w 9144000"/>
              <a:gd name="connsiteY1" fmla="*/ 1 h 2349501"/>
              <a:gd name="connsiteX2" fmla="*/ 0 w 9144000"/>
              <a:gd name="connsiteY2" fmla="*/ 1905001 h 2349501"/>
              <a:gd name="connsiteX3" fmla="*/ 0 w 9144000"/>
              <a:gd name="connsiteY3" fmla="*/ 1 h 2349501"/>
              <a:gd name="connsiteX0" fmla="*/ 0 w 9144000"/>
              <a:gd name="connsiteY0" fmla="*/ 671286 h 3020786"/>
              <a:gd name="connsiteX1" fmla="*/ 9144000 w 9144000"/>
              <a:gd name="connsiteY1" fmla="*/ 671286 h 3020786"/>
              <a:gd name="connsiteX2" fmla="*/ 0 w 9144000"/>
              <a:gd name="connsiteY2" fmla="*/ 1905001 h 3020786"/>
              <a:gd name="connsiteX3" fmla="*/ 0 w 9144000"/>
              <a:gd name="connsiteY3" fmla="*/ 671286 h 3020786"/>
              <a:gd name="connsiteX0" fmla="*/ 0 w 9144000"/>
              <a:gd name="connsiteY0" fmla="*/ -1 h 2349499"/>
              <a:gd name="connsiteX1" fmla="*/ 9144000 w 9144000"/>
              <a:gd name="connsiteY1" fmla="*/ -1 h 2349499"/>
              <a:gd name="connsiteX2" fmla="*/ 0 w 9144000"/>
              <a:gd name="connsiteY2" fmla="*/ 1233714 h 2349499"/>
              <a:gd name="connsiteX3" fmla="*/ 0 w 9144000"/>
              <a:gd name="connsiteY3" fmla="*/ -1 h 2349499"/>
              <a:gd name="connsiteX0" fmla="*/ 0 w 9144000"/>
              <a:gd name="connsiteY0" fmla="*/ 0 h 2349500"/>
              <a:gd name="connsiteX1" fmla="*/ 9144000 w 9144000"/>
              <a:gd name="connsiteY1" fmla="*/ 0 h 2349500"/>
              <a:gd name="connsiteX2" fmla="*/ 0 w 9144000"/>
              <a:gd name="connsiteY2" fmla="*/ 1233715 h 2349500"/>
              <a:gd name="connsiteX3" fmla="*/ 0 w 9144000"/>
              <a:gd name="connsiteY3" fmla="*/ 0 h 2349500"/>
              <a:gd name="connsiteX0" fmla="*/ 0 w 9144000"/>
              <a:gd name="connsiteY0" fmla="*/ 0 h 2181679"/>
              <a:gd name="connsiteX1" fmla="*/ 9144000 w 9144000"/>
              <a:gd name="connsiteY1" fmla="*/ 0 h 2181679"/>
              <a:gd name="connsiteX2" fmla="*/ 0 w 9144000"/>
              <a:gd name="connsiteY2" fmla="*/ 1233715 h 2181679"/>
              <a:gd name="connsiteX3" fmla="*/ 0 w 9144000"/>
              <a:gd name="connsiteY3" fmla="*/ 0 h 2181679"/>
              <a:gd name="connsiteX0" fmla="*/ 0 w 9144000"/>
              <a:gd name="connsiteY0" fmla="*/ 0 h 2237619"/>
              <a:gd name="connsiteX1" fmla="*/ 9144000 w 9144000"/>
              <a:gd name="connsiteY1" fmla="*/ 0 h 2237619"/>
              <a:gd name="connsiteX2" fmla="*/ 0 w 9144000"/>
              <a:gd name="connsiteY2" fmla="*/ 1233715 h 2237619"/>
              <a:gd name="connsiteX3" fmla="*/ 0 w 9144000"/>
              <a:gd name="connsiteY3" fmla="*/ 0 h 2237619"/>
              <a:gd name="connsiteX0" fmla="*/ 0 w 10439400"/>
              <a:gd name="connsiteY0" fmla="*/ 0 h 1432615"/>
              <a:gd name="connsiteX1" fmla="*/ 9144000 w 10439400"/>
              <a:gd name="connsiteY1" fmla="*/ 0 h 1432615"/>
              <a:gd name="connsiteX2" fmla="*/ 7772400 w 10439400"/>
              <a:gd name="connsiteY2" fmla="*/ 1193397 h 1432615"/>
              <a:gd name="connsiteX3" fmla="*/ 0 w 10439400"/>
              <a:gd name="connsiteY3" fmla="*/ 1233715 h 1432615"/>
              <a:gd name="connsiteX4" fmla="*/ 0 w 10439400"/>
              <a:gd name="connsiteY4" fmla="*/ 0 h 1432615"/>
              <a:gd name="connsiteX0" fmla="*/ 0 w 10668000"/>
              <a:gd name="connsiteY0" fmla="*/ 0 h 1846539"/>
              <a:gd name="connsiteX1" fmla="*/ 9144000 w 10668000"/>
              <a:gd name="connsiteY1" fmla="*/ 0 h 1846539"/>
              <a:gd name="connsiteX2" fmla="*/ 9144000 w 10668000"/>
              <a:gd name="connsiteY2" fmla="*/ 1640920 h 1846539"/>
              <a:gd name="connsiteX3" fmla="*/ 0 w 10668000"/>
              <a:gd name="connsiteY3" fmla="*/ 1233715 h 1846539"/>
              <a:gd name="connsiteX4" fmla="*/ 0 w 10668000"/>
              <a:gd name="connsiteY4" fmla="*/ 0 h 1846539"/>
              <a:gd name="connsiteX0" fmla="*/ 0 w 10668000"/>
              <a:gd name="connsiteY0" fmla="*/ 234984 h 2081523"/>
              <a:gd name="connsiteX1" fmla="*/ 9144000 w 10668000"/>
              <a:gd name="connsiteY1" fmla="*/ 234984 h 2081523"/>
              <a:gd name="connsiteX2" fmla="*/ 9144000 w 10668000"/>
              <a:gd name="connsiteY2" fmla="*/ 1875904 h 2081523"/>
              <a:gd name="connsiteX3" fmla="*/ 0 w 10668000"/>
              <a:gd name="connsiteY3" fmla="*/ 1468699 h 2081523"/>
              <a:gd name="connsiteX4" fmla="*/ 0 w 10668000"/>
              <a:gd name="connsiteY4" fmla="*/ 234984 h 2081523"/>
              <a:gd name="connsiteX0" fmla="*/ 0 w 9144000"/>
              <a:gd name="connsiteY0" fmla="*/ 234983 h 2081522"/>
              <a:gd name="connsiteX1" fmla="*/ 9144000 w 9144000"/>
              <a:gd name="connsiteY1" fmla="*/ 234983 h 2081522"/>
              <a:gd name="connsiteX2" fmla="*/ 9144000 w 9144000"/>
              <a:gd name="connsiteY2" fmla="*/ 1875903 h 2081522"/>
              <a:gd name="connsiteX3" fmla="*/ 0 w 9144000"/>
              <a:gd name="connsiteY3" fmla="*/ 1468698 h 2081522"/>
              <a:gd name="connsiteX4" fmla="*/ 0 w 9144000"/>
              <a:gd name="connsiteY4" fmla="*/ 234983 h 2081522"/>
              <a:gd name="connsiteX0" fmla="*/ 0 w 9144000"/>
              <a:gd name="connsiteY0" fmla="*/ 730583 h 2577122"/>
              <a:gd name="connsiteX1" fmla="*/ 4940300 w 9144000"/>
              <a:gd name="connsiteY1" fmla="*/ 0 h 2577122"/>
              <a:gd name="connsiteX2" fmla="*/ 9144000 w 9144000"/>
              <a:gd name="connsiteY2" fmla="*/ 730583 h 2577122"/>
              <a:gd name="connsiteX3" fmla="*/ 9144000 w 9144000"/>
              <a:gd name="connsiteY3" fmla="*/ 2371503 h 2577122"/>
              <a:gd name="connsiteX4" fmla="*/ 0 w 9144000"/>
              <a:gd name="connsiteY4" fmla="*/ 1964298 h 2577122"/>
              <a:gd name="connsiteX5" fmla="*/ 0 w 9144000"/>
              <a:gd name="connsiteY5" fmla="*/ 730583 h 2577122"/>
              <a:gd name="connsiteX0" fmla="*/ 0 w 9144000"/>
              <a:gd name="connsiteY0" fmla="*/ 730583 h 2163196"/>
              <a:gd name="connsiteX1" fmla="*/ 4940300 w 9144000"/>
              <a:gd name="connsiteY1" fmla="*/ 0 h 2163196"/>
              <a:gd name="connsiteX2" fmla="*/ 9144000 w 9144000"/>
              <a:gd name="connsiteY2" fmla="*/ 730583 h 2163196"/>
              <a:gd name="connsiteX3" fmla="*/ 9144000 w 9144000"/>
              <a:gd name="connsiteY3" fmla="*/ 1598367 h 2163196"/>
              <a:gd name="connsiteX4" fmla="*/ 0 w 9144000"/>
              <a:gd name="connsiteY4" fmla="*/ 1964298 h 2163196"/>
              <a:gd name="connsiteX5" fmla="*/ 0 w 9144000"/>
              <a:gd name="connsiteY5" fmla="*/ 730583 h 2163196"/>
              <a:gd name="connsiteX0" fmla="*/ 0 w 9144000"/>
              <a:gd name="connsiteY0" fmla="*/ 913051 h 2345664"/>
              <a:gd name="connsiteX1" fmla="*/ 4940300 w 9144000"/>
              <a:gd name="connsiteY1" fmla="*/ 182468 h 2345664"/>
              <a:gd name="connsiteX2" fmla="*/ 9144000 w 9144000"/>
              <a:gd name="connsiteY2" fmla="*/ 296129 h 2345664"/>
              <a:gd name="connsiteX3" fmla="*/ 9144000 w 9144000"/>
              <a:gd name="connsiteY3" fmla="*/ 1780835 h 2345664"/>
              <a:gd name="connsiteX4" fmla="*/ 0 w 9144000"/>
              <a:gd name="connsiteY4" fmla="*/ 2146766 h 2345664"/>
              <a:gd name="connsiteX5" fmla="*/ 0 w 9144000"/>
              <a:gd name="connsiteY5" fmla="*/ 913051 h 2345664"/>
              <a:gd name="connsiteX0" fmla="*/ 0 w 9144000"/>
              <a:gd name="connsiteY0" fmla="*/ 833404 h 2266017"/>
              <a:gd name="connsiteX1" fmla="*/ 4940300 w 9144000"/>
              <a:gd name="connsiteY1" fmla="*/ 102821 h 2266017"/>
              <a:gd name="connsiteX2" fmla="*/ 9144000 w 9144000"/>
              <a:gd name="connsiteY2" fmla="*/ 216482 h 2266017"/>
              <a:gd name="connsiteX3" fmla="*/ 9144000 w 9144000"/>
              <a:gd name="connsiteY3" fmla="*/ 1701188 h 2266017"/>
              <a:gd name="connsiteX4" fmla="*/ 0 w 9144000"/>
              <a:gd name="connsiteY4" fmla="*/ 2067119 h 2266017"/>
              <a:gd name="connsiteX5" fmla="*/ 0 w 9144000"/>
              <a:gd name="connsiteY5" fmla="*/ 833404 h 2266017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832082 h 2264695"/>
              <a:gd name="connsiteX1" fmla="*/ 3568700 w 9144000"/>
              <a:gd name="connsiteY1" fmla="*/ 102821 h 2264695"/>
              <a:gd name="connsiteX2" fmla="*/ 9144000 w 9144000"/>
              <a:gd name="connsiteY2" fmla="*/ 215160 h 2264695"/>
              <a:gd name="connsiteX3" fmla="*/ 9144000 w 9144000"/>
              <a:gd name="connsiteY3" fmla="*/ 1699866 h 2264695"/>
              <a:gd name="connsiteX4" fmla="*/ 0 w 9144000"/>
              <a:gd name="connsiteY4" fmla="*/ 2065797 h 2264695"/>
              <a:gd name="connsiteX5" fmla="*/ 0 w 9144000"/>
              <a:gd name="connsiteY5" fmla="*/ 832082 h 2264695"/>
              <a:gd name="connsiteX0" fmla="*/ 0 w 9144000"/>
              <a:gd name="connsiteY0" fmla="*/ 761553 h 2194166"/>
              <a:gd name="connsiteX1" fmla="*/ 9144000 w 9144000"/>
              <a:gd name="connsiteY1" fmla="*/ 144631 h 2194166"/>
              <a:gd name="connsiteX2" fmla="*/ 9144000 w 9144000"/>
              <a:gd name="connsiteY2" fmla="*/ 1629337 h 2194166"/>
              <a:gd name="connsiteX3" fmla="*/ 0 w 9144000"/>
              <a:gd name="connsiteY3" fmla="*/ 1995268 h 2194166"/>
              <a:gd name="connsiteX4" fmla="*/ 0 w 9144000"/>
              <a:gd name="connsiteY4" fmla="*/ 761553 h 2194166"/>
              <a:gd name="connsiteX0" fmla="*/ 0 w 9144000"/>
              <a:gd name="connsiteY0" fmla="*/ 761553 h 2442422"/>
              <a:gd name="connsiteX1" fmla="*/ 9144000 w 9144000"/>
              <a:gd name="connsiteY1" fmla="*/ 144631 h 2442422"/>
              <a:gd name="connsiteX2" fmla="*/ 9144000 w 9144000"/>
              <a:gd name="connsiteY2" fmla="*/ 1629337 h 2442422"/>
              <a:gd name="connsiteX3" fmla="*/ 0 w 9144000"/>
              <a:gd name="connsiteY3" fmla="*/ 1995268 h 2442422"/>
              <a:gd name="connsiteX4" fmla="*/ 0 w 9144000"/>
              <a:gd name="connsiteY4" fmla="*/ 761553 h 2442422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08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579110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44000"/>
              <a:gd name="connsiteY0" fmla="*/ 1711324 h 3392193"/>
              <a:gd name="connsiteX1" fmla="*/ 9144000 w 9144000"/>
              <a:gd name="connsiteY1" fmla="*/ 1094402 h 3392193"/>
              <a:gd name="connsiteX2" fmla="*/ 9144000 w 9144000"/>
              <a:gd name="connsiteY2" fmla="*/ 2879895 h 3392193"/>
              <a:gd name="connsiteX3" fmla="*/ 0 w 9144000"/>
              <a:gd name="connsiteY3" fmla="*/ 2945039 h 3392193"/>
              <a:gd name="connsiteX4" fmla="*/ 0 w 9144000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2961568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  <a:gd name="connsiteX0" fmla="*/ 0 w 9154274"/>
              <a:gd name="connsiteY0" fmla="*/ 1711324 h 3392193"/>
              <a:gd name="connsiteX1" fmla="*/ 9144000 w 9154274"/>
              <a:gd name="connsiteY1" fmla="*/ 1094402 h 3392193"/>
              <a:gd name="connsiteX2" fmla="*/ 9154274 w 9154274"/>
              <a:gd name="connsiteY2" fmla="*/ 3010571 h 3392193"/>
              <a:gd name="connsiteX3" fmla="*/ 0 w 9154274"/>
              <a:gd name="connsiteY3" fmla="*/ 2945039 h 3392193"/>
              <a:gd name="connsiteX4" fmla="*/ 0 w 9154274"/>
              <a:gd name="connsiteY4" fmla="*/ 1711324 h 339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274" h="3392193">
                <a:moveTo>
                  <a:pt x="0" y="1711324"/>
                </a:moveTo>
                <a:cubicBezTo>
                  <a:pt x="513708" y="3392193"/>
                  <a:pt x="5445303" y="0"/>
                  <a:pt x="9144000" y="1094402"/>
                </a:cubicBezTo>
                <a:cubicBezTo>
                  <a:pt x="9147425" y="1716791"/>
                  <a:pt x="9150849" y="2388182"/>
                  <a:pt x="9154274" y="3010571"/>
                </a:cubicBezTo>
                <a:lnTo>
                  <a:pt x="0" y="2945039"/>
                </a:lnTo>
                <a:lnTo>
                  <a:pt x="0" y="1711324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0" y="3048000"/>
            <a:ext cx="8839200" cy="34290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654DA-197C-42E2-B40E-65295D53AF53}" type="datetimeFigureOut">
              <a:rPr lang="en-US" smtClean="0"/>
              <a:pPr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61EA-3838-4585-991A-9FE3F83376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H="1">
            <a:off x="1143000" y="-762000"/>
            <a:ext cx="8001000" cy="25908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flipH="1">
            <a:off x="1600200" y="-762000"/>
            <a:ext cx="7543800" cy="2438400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 flipV="1">
            <a:off x="-1" y="3021106"/>
            <a:ext cx="8334103" cy="3227294"/>
          </a:xfrm>
          <a:custGeom>
            <a:avLst/>
            <a:gdLst/>
            <a:ahLst/>
            <a:cxnLst>
              <a:cxn ang="0">
                <a:pos x="0" y="2527"/>
              </a:cxn>
              <a:cxn ang="0">
                <a:pos x="6913" y="3360"/>
              </a:cxn>
              <a:cxn ang="0">
                <a:pos x="0" y="2144"/>
              </a:cxn>
              <a:cxn ang="0">
                <a:pos x="0" y="2527"/>
              </a:cxn>
            </a:cxnLst>
            <a:rect l="0" t="0" r="r" b="b"/>
            <a:pathLst>
              <a:path w="6913" h="3360">
                <a:moveTo>
                  <a:pt x="0" y="2527"/>
                </a:moveTo>
                <a:cubicBezTo>
                  <a:pt x="5458" y="360"/>
                  <a:pt x="6913" y="3360"/>
                  <a:pt x="6913" y="3360"/>
                </a:cubicBezTo>
                <a:cubicBezTo>
                  <a:pt x="6913" y="3360"/>
                  <a:pt x="5593" y="0"/>
                  <a:pt x="0" y="2144"/>
                </a:cubicBezTo>
                <a:cubicBezTo>
                  <a:pt x="0" y="2144"/>
                  <a:pt x="0" y="2197"/>
                  <a:pt x="0" y="2527"/>
                </a:cubicBezTo>
                <a:close/>
              </a:path>
            </a:pathLst>
          </a:custGeom>
          <a:solidFill>
            <a:schemeClr val="accent4">
              <a:alpha val="5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Business Communication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Company Name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s://www.stevensvilleschools.org/2018-school-bond/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5292" y="457200"/>
            <a:ext cx="8427230" cy="144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Stevensville School District Bond Election May 8, 2018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57356" y="1905000"/>
            <a:ext cx="7135166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Stevensville Public Schools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143000"/>
          </a:xfrm>
        </p:spPr>
        <p:txBody>
          <a:bodyPr/>
          <a:lstStyle/>
          <a:p>
            <a:r>
              <a:rPr lang="en-US" dirty="0" smtClean="0"/>
              <a:t>Special Education and Storage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962399"/>
            <a:ext cx="4017840" cy="2668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59" y="1215325"/>
            <a:ext cx="3853881" cy="2559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143000"/>
            <a:ext cx="3886938" cy="25816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962400"/>
            <a:ext cx="4017839" cy="26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School Windows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36130"/>
            <a:ext cx="3886200" cy="2581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4021235"/>
            <a:ext cx="3758064" cy="24960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500" y="989564"/>
            <a:ext cx="6177000" cy="292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4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5029200"/>
            <a:ext cx="5486400" cy="3381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8229600" cy="5638799"/>
          </a:xfrm>
        </p:spPr>
      </p:pic>
      <p:sp>
        <p:nvSpPr>
          <p:cNvPr id="5" name="Text Placeholder 6"/>
          <p:cNvSpPr txBox="1">
            <a:spLocks/>
          </p:cNvSpPr>
          <p:nvPr/>
        </p:nvSpPr>
        <p:spPr>
          <a:xfrm>
            <a:off x="-762000" y="6053138"/>
            <a:ext cx="548640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Elementary School from South (Looking North)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dirty="0" smtClean="0"/>
              <a:t>Classrooms, Commons, Safety/Security, Extensive Deferred Maintenance</a:t>
            </a:r>
            <a:endParaRPr lang="en-US" dirty="0"/>
          </a:p>
        </p:txBody>
      </p: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7762875" y="7691755"/>
            <a:ext cx="5080" cy="4673600"/>
            <a:chOff x="12225" y="2388"/>
            <a:chExt cx="8" cy="7360"/>
          </a:xfrm>
        </p:grpSpPr>
        <p:cxnSp>
          <p:nvCxnSpPr>
            <p:cNvPr id="46" name="Line 3"/>
            <p:cNvCxnSpPr>
              <a:cxnSpLocks noChangeShapeType="1"/>
            </p:cNvCxnSpPr>
            <p:nvPr/>
          </p:nvCxnSpPr>
          <p:spPr bwMode="auto">
            <a:xfrm>
              <a:off x="12229" y="9743"/>
              <a:ext cx="0" cy="0"/>
            </a:xfrm>
            <a:prstGeom prst="line">
              <a:avLst/>
            </a:prstGeom>
            <a:noFill/>
            <a:ln w="4572">
              <a:solidFill>
                <a:srgbClr val="70747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4"/>
            <p:cNvCxnSpPr>
              <a:cxnSpLocks noChangeShapeType="1"/>
            </p:cNvCxnSpPr>
            <p:nvPr/>
          </p:nvCxnSpPr>
          <p:spPr bwMode="auto">
            <a:xfrm>
              <a:off x="12229" y="8001"/>
              <a:ext cx="0" cy="0"/>
            </a:xfrm>
            <a:prstGeom prst="line">
              <a:avLst/>
            </a:prstGeom>
            <a:noFill/>
            <a:ln w="4572">
              <a:solidFill>
                <a:srgbClr val="606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Line 5"/>
            <p:cNvCxnSpPr>
              <a:cxnSpLocks noChangeShapeType="1"/>
            </p:cNvCxnSpPr>
            <p:nvPr/>
          </p:nvCxnSpPr>
          <p:spPr bwMode="auto">
            <a:xfrm>
              <a:off x="12229" y="3379"/>
              <a:ext cx="0" cy="0"/>
            </a:xfrm>
            <a:prstGeom prst="line">
              <a:avLst/>
            </a:prstGeom>
            <a:noFill/>
            <a:ln w="4572">
              <a:solidFill>
                <a:srgbClr val="8C909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1" name="TextBox 50"/>
          <p:cNvSpPr txBox="1"/>
          <p:nvPr/>
        </p:nvSpPr>
        <p:spPr>
          <a:xfrm>
            <a:off x="1295400" y="2286001"/>
            <a:ext cx="670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dirty="0" smtClean="0"/>
              <a:t>Student Safety - The </a:t>
            </a:r>
            <a:r>
              <a:rPr lang="en-US" dirty="0"/>
              <a:t>new </a:t>
            </a:r>
            <a:r>
              <a:rPr lang="en-US" dirty="0" smtClean="0"/>
              <a:t>east </a:t>
            </a:r>
            <a:r>
              <a:rPr lang="en-US" dirty="0"/>
              <a:t>side </a:t>
            </a:r>
            <a:r>
              <a:rPr lang="en-US" dirty="0" smtClean="0"/>
              <a:t>entrance will </a:t>
            </a:r>
            <a:r>
              <a:rPr lang="en-US" dirty="0"/>
              <a:t>provide a more secure and safe entry with over­sight by the administration. This configuration also reduces the main entries for the </a:t>
            </a:r>
            <a:r>
              <a:rPr lang="en-US" dirty="0" smtClean="0"/>
              <a:t>building.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Energy </a:t>
            </a:r>
            <a:r>
              <a:rPr lang="en-US" dirty="0"/>
              <a:t>Savings/Cost Efficiency: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Replace 1960 boiler,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LED lighting,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Dual pane windows,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New fans/heating units in classrooms and common areas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Parking </a:t>
            </a:r>
            <a:r>
              <a:rPr lang="en-US" dirty="0"/>
              <a:t>-changing the entry to the east side of the </a:t>
            </a:r>
            <a:r>
              <a:rPr lang="en-US" dirty="0" smtClean="0"/>
              <a:t>building</a:t>
            </a: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/>
              <a:t>A new hallway will continue around the south side of the building to provide access, connections and improve flow. This </a:t>
            </a:r>
            <a:r>
              <a:rPr lang="en-US" dirty="0" smtClean="0"/>
              <a:t>single new </a:t>
            </a:r>
            <a:r>
              <a:rPr lang="en-US" dirty="0"/>
              <a:t>entry will replace two existing </a:t>
            </a:r>
            <a:r>
              <a:rPr lang="en-US" dirty="0" smtClean="0"/>
              <a:t>entries. 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Replacement </a:t>
            </a:r>
            <a:r>
              <a:rPr lang="en-US" dirty="0"/>
              <a:t>of deteriorating asbestos soffit and fascia material on the exterior of the building </a:t>
            </a:r>
          </a:p>
        </p:txBody>
      </p:sp>
    </p:spTree>
    <p:extLst>
      <p:ext uri="{BB962C8B-B14F-4D97-AF65-F5344CB8AC3E}">
        <p14:creationId xmlns:p14="http://schemas.microsoft.com/office/powerpoint/2010/main" val="31762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Continued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752600"/>
            <a:ext cx="647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Renovate restroom </a:t>
            </a:r>
            <a:r>
              <a:rPr lang="en-US" dirty="0"/>
              <a:t>facilities </a:t>
            </a:r>
            <a:r>
              <a:rPr lang="en-US" dirty="0" smtClean="0"/>
              <a:t>to accommodate </a:t>
            </a:r>
            <a:r>
              <a:rPr lang="en-US" dirty="0"/>
              <a:t>handicap </a:t>
            </a:r>
            <a:r>
              <a:rPr lang="en-US" dirty="0" smtClean="0"/>
              <a:t>accessibility and provide working fixtures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/>
              <a:t>Renovate the library utilizing the current entrance/administration area as student common instructional space with openings to the west to take advantage of the natural light and mountain </a:t>
            </a:r>
            <a:r>
              <a:rPr lang="en-US" dirty="0" smtClean="0"/>
              <a:t>views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Modern lighting to improve dark halls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Natural lighting where possible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More inviting environment for students</a:t>
            </a:r>
            <a:endParaRPr lang="en-US" dirty="0"/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Move </a:t>
            </a:r>
            <a:r>
              <a:rPr lang="en-US" dirty="0"/>
              <a:t>PE and practice field to replace existing field eliminated by the parking </a:t>
            </a:r>
            <a:r>
              <a:rPr lang="en-US" dirty="0" smtClean="0"/>
              <a:t>area 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dirty="0" smtClean="0"/>
              <a:t>Renovate science </a:t>
            </a:r>
            <a:r>
              <a:rPr lang="en-US" dirty="0"/>
              <a:t>classrooms will be </a:t>
            </a:r>
            <a:r>
              <a:rPr lang="en-US" dirty="0" smtClean="0"/>
              <a:t>to </a:t>
            </a:r>
            <a:r>
              <a:rPr lang="en-US" dirty="0"/>
              <a:t>reflect current instructional </a:t>
            </a:r>
            <a:r>
              <a:rPr lang="en-US" dirty="0" smtClean="0"/>
              <a:t>standards </a:t>
            </a:r>
            <a:endParaRPr lang="en-US" dirty="0"/>
          </a:p>
          <a:p>
            <a:pPr marL="342900" indent="-342900">
              <a:buFont typeface="+mj-lt"/>
              <a:buAutoNum type="arabicPeriod" startAt="6"/>
            </a:pPr>
            <a:endParaRPr lang="en-US" dirty="0" smtClean="0"/>
          </a:p>
          <a:p>
            <a:pPr marL="342900" indent="-342900">
              <a:buFont typeface="+mj-lt"/>
              <a:buAutoNum type="arabicPeriod" startAt="6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Continued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859340"/>
            <a:ext cx="708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0"/>
            </a:pPr>
            <a:r>
              <a:rPr lang="en-US" dirty="0" smtClean="0"/>
              <a:t>Renovate locker </a:t>
            </a:r>
            <a:r>
              <a:rPr lang="en-US" dirty="0"/>
              <a:t>r</a:t>
            </a:r>
            <a:r>
              <a:rPr lang="en-US" dirty="0" smtClean="0"/>
              <a:t>ooms in Main Gym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Add appropriate number of toilet fixtures (currently only 2 toilet fixtures)</a:t>
            </a:r>
            <a:endParaRPr lang="en-US" dirty="0"/>
          </a:p>
          <a:p>
            <a:pPr marL="342900" indent="-342900">
              <a:buFont typeface="+mj-lt"/>
              <a:buAutoNum type="arabicPeriod" startAt="10"/>
            </a:pPr>
            <a:r>
              <a:rPr lang="en-US" dirty="0"/>
              <a:t>Current courtyard will be covered and incorporated into the school </a:t>
            </a:r>
            <a:r>
              <a:rPr lang="en-US" dirty="0" smtClean="0"/>
              <a:t>for flexible </a:t>
            </a:r>
            <a:r>
              <a:rPr lang="en-US" dirty="0"/>
              <a:t>classroom </a:t>
            </a:r>
            <a:r>
              <a:rPr lang="en-US" dirty="0" smtClean="0"/>
              <a:t>space </a:t>
            </a:r>
            <a:endParaRPr lang="en-US" dirty="0"/>
          </a:p>
          <a:p>
            <a:pPr marL="342900" indent="-342900">
              <a:buFont typeface="+mj-lt"/>
              <a:buAutoNum type="arabicPeriod" startAt="10"/>
            </a:pPr>
            <a:r>
              <a:rPr lang="en-US" dirty="0" smtClean="0"/>
              <a:t>Deferred maintenance as noted in 2008 Montana Legislative Study</a:t>
            </a:r>
          </a:p>
          <a:p>
            <a:pPr marL="342900" indent="-342900">
              <a:buFont typeface="+mj-lt"/>
              <a:buAutoNum type="arabicPeriod" startAt="10"/>
            </a:pPr>
            <a:r>
              <a:rPr lang="en-US" dirty="0" smtClean="0"/>
              <a:t>Renovate </a:t>
            </a:r>
            <a:r>
              <a:rPr lang="en-US" dirty="0"/>
              <a:t>of the building will require updates to the facility to align with current fire, safety, and accessibility </a:t>
            </a:r>
            <a:r>
              <a:rPr lang="en-US" dirty="0" smtClean="0"/>
              <a:t>standards</a:t>
            </a:r>
          </a:p>
          <a:p>
            <a:pPr marL="342900" indent="-342900">
              <a:buFont typeface="+mj-lt"/>
              <a:buAutoNum type="arabicPeriod" startAt="1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9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285546" y="-714047"/>
            <a:ext cx="6572908" cy="8001002"/>
          </a:xfrm>
          <a:prstGeom prst="rect">
            <a:avLst/>
          </a:prstGeom>
        </p:spPr>
      </p:pic>
      <p:sp>
        <p:nvSpPr>
          <p:cNvPr id="6" name="Text Placeholder 4"/>
          <p:cNvSpPr txBox="1">
            <a:spLocks/>
          </p:cNvSpPr>
          <p:nvPr/>
        </p:nvSpPr>
        <p:spPr>
          <a:xfrm>
            <a:off x="6019800" y="6400800"/>
            <a:ext cx="312420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High School Site Plan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98" y="0"/>
            <a:ext cx="756184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401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Entrance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49688"/>
            <a:ext cx="4708736" cy="298057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521" y="1927733"/>
            <a:ext cx="4259844" cy="30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Wiring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33" y="5408178"/>
            <a:ext cx="4321196" cy="1399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599" y="3958441"/>
            <a:ext cx="4365500" cy="2899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599" y="986727"/>
            <a:ext cx="4365500" cy="2899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33" y="986727"/>
            <a:ext cx="4321196" cy="2518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433" y="3581400"/>
            <a:ext cx="432308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Building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067" y="3886200"/>
            <a:ext cx="4331703" cy="28770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035869" y="2450503"/>
            <a:ext cx="3248777" cy="215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01241" y="2450504"/>
            <a:ext cx="3248777" cy="21577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927286"/>
            <a:ext cx="4331703" cy="287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2017 Long-range master plan developed for Stevensville School District by MMW Architects using a consensus process with teachers, students, parents, community members and Board members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Stevensville School Board identified </a:t>
            </a:r>
            <a:r>
              <a:rPr lang="en-US" sz="2000" b="1" u="sng" dirty="0" smtClean="0"/>
              <a:t>$16.6 million in immediate needs </a:t>
            </a:r>
            <a:r>
              <a:rPr lang="en-US" sz="2000" dirty="0" smtClean="0"/>
              <a:t>based on input from school community (teachers, students, parents, and community members)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Student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Deferred maintenance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Renovations to buildings &amp; grounds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Sanitation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Access and </a:t>
            </a:r>
            <a:r>
              <a:rPr lang="en-US" sz="1600" dirty="0" smtClean="0"/>
              <a:t>parking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Two bond issues will be voted on May 8, 2018 – Mail Ballot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Stevensville – High School and Elementary Bonds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Lone Rock – High School Bond Only</a:t>
            </a:r>
          </a:p>
        </p:txBody>
      </p:sp>
    </p:spTree>
    <p:extLst>
      <p:ext uri="{BB962C8B-B14F-4D97-AF65-F5344CB8AC3E}">
        <p14:creationId xmlns:p14="http://schemas.microsoft.com/office/powerpoint/2010/main" val="630981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3252"/>
          </a:xfrm>
        </p:spPr>
        <p:txBody>
          <a:bodyPr/>
          <a:lstStyle/>
          <a:p>
            <a:r>
              <a:rPr lang="en-US" dirty="0" smtClean="0"/>
              <a:t>High School Boiler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73786"/>
            <a:ext cx="4683115" cy="31104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013252"/>
            <a:ext cx="3765515" cy="28241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962400"/>
            <a:ext cx="3760349" cy="282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Restrooms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68" y="972519"/>
            <a:ext cx="3588326" cy="238419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972519"/>
            <a:ext cx="3589681" cy="2384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3657600"/>
            <a:ext cx="355657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68" y="3636936"/>
            <a:ext cx="3587682" cy="238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467" y="911673"/>
            <a:ext cx="4270271" cy="2836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910525"/>
            <a:ext cx="4272000" cy="28373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3898818"/>
            <a:ext cx="4122000" cy="2737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01" y="3886200"/>
            <a:ext cx="4140997" cy="275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Windows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658" y="3962399"/>
            <a:ext cx="4102247" cy="2724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6658" y="1016372"/>
            <a:ext cx="4102247" cy="2724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3962400"/>
            <a:ext cx="4102247" cy="2724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008623"/>
            <a:ext cx="4102247" cy="27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Locker Rooms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653307" y="2883463"/>
            <a:ext cx="4319123" cy="3428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133" y="979303"/>
            <a:ext cx="4253472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01" y="3850412"/>
            <a:ext cx="4253472" cy="2825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01" y="938370"/>
            <a:ext cx="4253472" cy="282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5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" y="304800"/>
            <a:ext cx="8001000" cy="548640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-876300" y="6053138"/>
            <a:ext cx="5486400" cy="804862"/>
          </a:xfrm>
        </p:spPr>
        <p:txBody>
          <a:bodyPr/>
          <a:lstStyle/>
          <a:p>
            <a:r>
              <a:rPr lang="en-US" dirty="0" smtClean="0"/>
              <a:t>High School from Northeast (Looking Southwest)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8382000" cy="5943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-914400" y="6172200"/>
            <a:ext cx="5486400" cy="804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High School from Southwest (Looking Northeast)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Shared Bond Costs-Elementary/High School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Bus Barn and Maintenance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New bus barn and lot</a:t>
            </a:r>
          </a:p>
          <a:p>
            <a:pPr marL="800100" lvl="1" indent="-342900">
              <a:buAutoNum type="arabicPeriod"/>
            </a:pPr>
            <a:r>
              <a:rPr lang="en-US" dirty="0" smtClean="0"/>
              <a:t>Renovation of </a:t>
            </a:r>
            <a:r>
              <a:rPr lang="en-US" dirty="0"/>
              <a:t>the bus barn to accommodate </a:t>
            </a:r>
            <a:r>
              <a:rPr lang="en-US" dirty="0" smtClean="0"/>
              <a:t> maintenance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2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Concessions,  Restrooms,  Lockers, and Storage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25146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Wet </a:t>
            </a:r>
            <a:r>
              <a:rPr lang="en-US" dirty="0"/>
              <a:t>concessions area and public </a:t>
            </a:r>
            <a:r>
              <a:rPr lang="en-US" dirty="0" smtClean="0"/>
              <a:t>restrooms (No Portable Toilets).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The changing/shelter </a:t>
            </a:r>
            <a:r>
              <a:rPr lang="en-US" dirty="0"/>
              <a:t>rooms will include </a:t>
            </a:r>
            <a:r>
              <a:rPr lang="en-US" dirty="0" smtClean="0"/>
              <a:t>home and </a:t>
            </a:r>
            <a:r>
              <a:rPr lang="en-US" dirty="0"/>
              <a:t>visitor </a:t>
            </a:r>
            <a:r>
              <a:rPr lang="en-US" dirty="0" smtClean="0"/>
              <a:t>changing rooms and space required for officials.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storage space will be used for sports equipment </a:t>
            </a:r>
            <a:r>
              <a:rPr lang="en-US" dirty="0" smtClean="0"/>
              <a:t>that we place in temporary storage (shipping containers).</a:t>
            </a:r>
          </a:p>
          <a:p>
            <a:pPr marL="342900" indent="-342900">
              <a:buAutoNum type="arabicPeriod"/>
            </a:pPr>
            <a:r>
              <a:rPr lang="en-US" dirty="0" smtClean="0"/>
              <a:t>Path to </a:t>
            </a:r>
            <a:r>
              <a:rPr lang="en-US" dirty="0"/>
              <a:t>the facility from the school grounds/parking area and a new bridge over the ditch.</a:t>
            </a:r>
          </a:p>
        </p:txBody>
      </p:sp>
    </p:spTree>
    <p:extLst>
      <p:ext uri="{BB962C8B-B14F-4D97-AF65-F5344CB8AC3E}">
        <p14:creationId xmlns:p14="http://schemas.microsoft.com/office/powerpoint/2010/main" val="12790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Grandstands and Tennis Courts - Deferred Maintenance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25908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New grandstands. </a:t>
            </a:r>
            <a:r>
              <a:rPr lang="en-US" dirty="0"/>
              <a:t>The current grandstands are structurally </a:t>
            </a:r>
            <a:r>
              <a:rPr lang="en-US" dirty="0" smtClean="0"/>
              <a:t>unsound</a:t>
            </a:r>
            <a:r>
              <a:rPr lang="en-US" dirty="0"/>
              <a:t> </a:t>
            </a:r>
            <a:r>
              <a:rPr lang="en-US" dirty="0" smtClean="0"/>
              <a:t>per engineering report.</a:t>
            </a:r>
          </a:p>
          <a:p>
            <a:pPr marL="342900" indent="-342900">
              <a:buAutoNum type="arabicPeriod"/>
            </a:pPr>
            <a:r>
              <a:rPr lang="en-US" dirty="0"/>
              <a:t>R</a:t>
            </a:r>
            <a:r>
              <a:rPr lang="en-US" dirty="0" smtClean="0"/>
              <a:t>efinishing </a:t>
            </a:r>
            <a:r>
              <a:rPr lang="en-US" dirty="0"/>
              <a:t>the tennis courts that are need of immediate </a:t>
            </a:r>
            <a:r>
              <a:rPr lang="en-US" dirty="0" smtClean="0"/>
              <a:t>repair (Used by both school and community).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Two Bonds are Requested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Elementary Bond</a:t>
            </a:r>
          </a:p>
          <a:p>
            <a:r>
              <a:rPr lang="en-US" dirty="0" smtClean="0"/>
              <a:t>Principal $6,876,000</a:t>
            </a:r>
          </a:p>
          <a:p>
            <a:r>
              <a:rPr lang="en-US" dirty="0" smtClean="0"/>
              <a:t>Approx. Interest</a:t>
            </a:r>
          </a:p>
          <a:p>
            <a:r>
              <a:rPr lang="en-US" dirty="0" smtClean="0"/>
              <a:t>$2,276,000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High School Bond</a:t>
            </a:r>
          </a:p>
          <a:p>
            <a:r>
              <a:rPr lang="en-US" dirty="0" smtClean="0"/>
              <a:t> Principal $9,745,000</a:t>
            </a:r>
          </a:p>
          <a:p>
            <a:r>
              <a:rPr lang="en-US" dirty="0" smtClean="0"/>
              <a:t>Approx. Interest $3,226,000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8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700" dirty="0"/>
              <a:t>New </a:t>
            </a:r>
            <a:r>
              <a:rPr lang="en-US" sz="2700" dirty="0" smtClean="0"/>
              <a:t>Track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743200"/>
            <a:ext cx="541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400 </a:t>
            </a:r>
            <a:r>
              <a:rPr lang="en-US" dirty="0"/>
              <a:t>meter, all-weather track and </a:t>
            </a:r>
            <a:r>
              <a:rPr lang="en-US" dirty="0" smtClean="0"/>
              <a:t>reinstall football field </a:t>
            </a:r>
            <a:r>
              <a:rPr lang="en-US" dirty="0"/>
              <a:t>which will be torn up due to required track drainage. The current track is dirt/cinder and the length is 440 yards rather than the required 400 meters.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/>
              <a:t>R</a:t>
            </a:r>
            <a:r>
              <a:rPr lang="en-US" dirty="0" smtClean="0"/>
              <a:t>einstallation </a:t>
            </a:r>
            <a:r>
              <a:rPr lang="en-US" dirty="0"/>
              <a:t>of the natural grass football field </a:t>
            </a:r>
            <a:r>
              <a:rPr lang="en-US" dirty="0" smtClean="0"/>
              <a:t>affected by track installation (Hopefully salvaged turf).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12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Building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66800"/>
            <a:ext cx="82604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 Courts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88023" y="2103177"/>
            <a:ext cx="6172199" cy="4099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66799"/>
            <a:ext cx="4041000" cy="26839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962400"/>
            <a:ext cx="4105861" cy="27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8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981200"/>
            <a:ext cx="4960749" cy="32948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432863" y="1425137"/>
            <a:ext cx="3507583" cy="2486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00" y="4572000"/>
            <a:ext cx="3265154" cy="21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Grandstand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930553"/>
            <a:ext cx="4136019" cy="2346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582202" y="2194549"/>
            <a:ext cx="4930130" cy="3284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112593" y="3489473"/>
            <a:ext cx="3282431" cy="316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Bond Summaries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Elementary School 20 Year Bond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40125"/>
          </a:xfrm>
        </p:spPr>
        <p:txBody>
          <a:bodyPr>
            <a:normAutofit/>
          </a:bodyPr>
          <a:lstStyle/>
          <a:p>
            <a:r>
              <a:rPr lang="en-US" dirty="0" smtClean="0"/>
              <a:t>$9,152,000</a:t>
            </a:r>
          </a:p>
          <a:p>
            <a:endParaRPr lang="en-US" dirty="0"/>
          </a:p>
          <a:p>
            <a:r>
              <a:rPr lang="en-US" sz="2000" dirty="0"/>
              <a:t>Cost Per </a:t>
            </a:r>
            <a:r>
              <a:rPr lang="en-US" sz="2000" dirty="0" smtClean="0"/>
              <a:t>$100,000 </a:t>
            </a:r>
            <a:r>
              <a:rPr lang="en-US" sz="2000" b="1" u="sng" dirty="0"/>
              <a:t>Market</a:t>
            </a:r>
            <a:r>
              <a:rPr lang="en-US" sz="2000" dirty="0"/>
              <a:t> Value</a:t>
            </a:r>
          </a:p>
          <a:p>
            <a:r>
              <a:rPr lang="en-US" dirty="0" smtClean="0"/>
              <a:t>$3.85/MO</a:t>
            </a:r>
          </a:p>
          <a:p>
            <a:r>
              <a:rPr lang="en-US" dirty="0" smtClean="0"/>
              <a:t>$46.26/YR</a:t>
            </a:r>
            <a:endParaRPr lang="en-US" dirty="0"/>
          </a:p>
          <a:p>
            <a:r>
              <a:rPr lang="en-US" sz="2000" dirty="0" smtClean="0"/>
              <a:t>Cost Per $200,000 </a:t>
            </a:r>
            <a:r>
              <a:rPr lang="en-US" sz="2000" b="1" u="sng" dirty="0" smtClean="0"/>
              <a:t>Market</a:t>
            </a:r>
            <a:r>
              <a:rPr lang="en-US" sz="2000" dirty="0" smtClean="0"/>
              <a:t> Value</a:t>
            </a:r>
          </a:p>
          <a:p>
            <a:r>
              <a:rPr lang="en-US" dirty="0" smtClean="0"/>
              <a:t>$7.70/MO</a:t>
            </a:r>
          </a:p>
          <a:p>
            <a:r>
              <a:rPr lang="en-US" dirty="0" smtClean="0"/>
              <a:t>$92.51/YR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High School 20 Year Bond</a:t>
            </a:r>
            <a:endParaRPr lang="en-US" sz="2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40125"/>
          </a:xfrm>
        </p:spPr>
        <p:txBody>
          <a:bodyPr>
            <a:normAutofit/>
          </a:bodyPr>
          <a:lstStyle/>
          <a:p>
            <a:r>
              <a:rPr lang="en-US" dirty="0" smtClean="0"/>
              <a:t>$12,971,000</a:t>
            </a:r>
          </a:p>
          <a:p>
            <a:endParaRPr lang="en-US" dirty="0"/>
          </a:p>
          <a:p>
            <a:r>
              <a:rPr lang="en-US" sz="2000" dirty="0"/>
              <a:t>Cost Per </a:t>
            </a:r>
            <a:r>
              <a:rPr lang="en-US" sz="2000" dirty="0" smtClean="0"/>
              <a:t>$100,000 </a:t>
            </a:r>
            <a:r>
              <a:rPr lang="en-US" sz="2000" b="1" u="sng" dirty="0"/>
              <a:t>Market</a:t>
            </a:r>
            <a:r>
              <a:rPr lang="en-US" sz="2000" dirty="0"/>
              <a:t> Value</a:t>
            </a:r>
          </a:p>
          <a:p>
            <a:r>
              <a:rPr lang="en-US" dirty="0" smtClean="0"/>
              <a:t>$4.08/MO</a:t>
            </a:r>
          </a:p>
          <a:p>
            <a:r>
              <a:rPr lang="en-US" dirty="0" smtClean="0"/>
              <a:t>$49.07/YR</a:t>
            </a:r>
            <a:endParaRPr lang="en-US" sz="2000" dirty="0" smtClean="0"/>
          </a:p>
          <a:p>
            <a:r>
              <a:rPr lang="en-US" sz="2000" dirty="0" smtClean="0"/>
              <a:t>Cost </a:t>
            </a:r>
            <a:r>
              <a:rPr lang="en-US" sz="2000" dirty="0"/>
              <a:t>Per </a:t>
            </a:r>
            <a:r>
              <a:rPr lang="en-US" sz="2000" dirty="0" smtClean="0"/>
              <a:t>$200,000 </a:t>
            </a:r>
            <a:r>
              <a:rPr lang="en-US" sz="2000" b="1" u="sng" dirty="0"/>
              <a:t>Market</a:t>
            </a:r>
            <a:r>
              <a:rPr lang="en-US" sz="2000" dirty="0"/>
              <a:t> </a:t>
            </a:r>
            <a:r>
              <a:rPr lang="en-US" sz="2000" dirty="0" smtClean="0"/>
              <a:t>Value</a:t>
            </a:r>
            <a:endParaRPr lang="en-US" sz="2000" dirty="0"/>
          </a:p>
          <a:p>
            <a:r>
              <a:rPr lang="en-US" dirty="0" smtClean="0"/>
              <a:t>$8.17/MO</a:t>
            </a:r>
          </a:p>
          <a:p>
            <a:r>
              <a:rPr lang="en-US" dirty="0" smtClean="0"/>
              <a:t>$98.14/YR</a:t>
            </a: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57150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These estimates are based on property </a:t>
            </a:r>
            <a:r>
              <a:rPr lang="en-US" b="1" i="1" u="sng" dirty="0" smtClean="0"/>
              <a:t>MARKET VALUE </a:t>
            </a:r>
            <a:r>
              <a:rPr lang="en-US" dirty="0" smtClean="0"/>
              <a:t>as determined by Ravalli County.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1616285"/>
            <a:ext cx="5334000" cy="37939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1540085"/>
            <a:ext cx="5334000" cy="37939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1447800"/>
            <a:ext cx="5334000" cy="37939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1371600"/>
            <a:ext cx="5334000" cy="37939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307024"/>
            <a:ext cx="5334000" cy="37939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4078" y="1242448"/>
            <a:ext cx="5334000" cy="37939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154624"/>
            <a:ext cx="5334000" cy="37939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State of Montana Deferred Maintenance Survey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(2008)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362200"/>
            <a:ext cx="2521011" cy="23825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73492" y="1828800"/>
            <a:ext cx="2880917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Compounding Problem Example at 3% Inflation</a:t>
            </a:r>
            <a:br>
              <a:rPr lang="en-US" sz="1100" dirty="0"/>
            </a:br>
            <a:r>
              <a:rPr lang="en-US" sz="1100" dirty="0"/>
              <a:t>High School Windows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066800"/>
            <a:ext cx="5334000" cy="37939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828800" y="4311723"/>
            <a:ext cx="19572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19 Pages of Deficiencies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82825" y="5650468"/>
            <a:ext cx="497835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Estimated Remaining Cost: $1,320,716</a:t>
            </a:r>
          </a:p>
          <a:p>
            <a:pPr algn="ctr"/>
            <a:r>
              <a:rPr lang="en-US" dirty="0" smtClean="0"/>
              <a:t>(as of 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5088" y="6324600"/>
            <a:ext cx="488531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hlinkClick r:id="rId2"/>
              </a:rPr>
              <a:t>https://www.stevensvilleschools.org/2018-school-bond/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544" y="914400"/>
            <a:ext cx="7010400" cy="53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1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2603" y="-10886"/>
            <a:ext cx="789139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363" y="364969"/>
            <a:ext cx="1134275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-10886"/>
            <a:ext cx="13065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Master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Bond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Classrooms, Safety/Security, Deferred Maintenance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286002"/>
            <a:ext cx="6705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Safety - new entry and administration area. The entry vestibule is two-sided, with a new main entry on the south side of the building and bus drop off entry on the north side of the building.</a:t>
            </a:r>
          </a:p>
          <a:p>
            <a:pPr marL="342900" indent="-342900">
              <a:buAutoNum type="arabicPeriod"/>
            </a:pPr>
            <a:r>
              <a:rPr lang="en-US" dirty="0" smtClean="0"/>
              <a:t>Energy </a:t>
            </a:r>
            <a:r>
              <a:rPr lang="en-US" dirty="0"/>
              <a:t>Savings/Cost Efficiency: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Replace </a:t>
            </a:r>
            <a:r>
              <a:rPr lang="en-US" dirty="0" smtClean="0"/>
              <a:t>Heating Controls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LED lighting,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Dual pane windows,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New fans/heating units in classrooms and common </a:t>
            </a:r>
            <a:r>
              <a:rPr lang="en-US" dirty="0" smtClean="0"/>
              <a:t>areas </a:t>
            </a:r>
          </a:p>
          <a:p>
            <a:pPr marL="342900" indent="-342900">
              <a:buAutoNum type="arabicPeriod"/>
            </a:pPr>
            <a:r>
              <a:rPr lang="en-US" dirty="0" smtClean="0"/>
              <a:t>Four </a:t>
            </a:r>
            <a:r>
              <a:rPr lang="en-US" dirty="0"/>
              <a:t>new </a:t>
            </a:r>
            <a:r>
              <a:rPr lang="en-US" dirty="0" smtClean="0"/>
              <a:t>classrooms connecting K-3 to Elementary Gym for safety purposes.</a:t>
            </a:r>
          </a:p>
          <a:p>
            <a:pPr marL="342900" indent="-342900">
              <a:buAutoNum type="arabicPeriod"/>
            </a:pPr>
            <a:r>
              <a:rPr lang="en-US" dirty="0" smtClean="0"/>
              <a:t>Renovate restrooms </a:t>
            </a:r>
          </a:p>
          <a:p>
            <a:pPr marL="342900" indent="-342900">
              <a:buAutoNum type="arabicPeriod"/>
            </a:pPr>
            <a:r>
              <a:rPr lang="en-US" dirty="0"/>
              <a:t>R</a:t>
            </a:r>
            <a:r>
              <a:rPr lang="en-US" dirty="0" smtClean="0"/>
              <a:t>emodeled special education area /other classroom remodels to accommodate a growing demand and handicap accessibility throughout the building. </a:t>
            </a:r>
          </a:p>
        </p:txBody>
      </p:sp>
    </p:spTree>
    <p:extLst>
      <p:ext uri="{BB962C8B-B14F-4D97-AF65-F5344CB8AC3E}">
        <p14:creationId xmlns:p14="http://schemas.microsoft.com/office/powerpoint/2010/main" val="7365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295"/>
            <a:ext cx="7848600" cy="6944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1" y="369331"/>
            <a:ext cx="838200" cy="844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98432" y="0"/>
            <a:ext cx="324556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Master Plan (Elementary School)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71291" y="-971290"/>
            <a:ext cx="6896620" cy="8839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" y="369330"/>
            <a:ext cx="90742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-15551" y="-2"/>
            <a:ext cx="260334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Master Plan (High School)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Renovation Costs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783"/>
          <a:stretch/>
        </p:blipFill>
        <p:spPr>
          <a:xfrm>
            <a:off x="252936" y="1828800"/>
            <a:ext cx="8638128" cy="3505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138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Renovation Costs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97"/>
          <a:stretch/>
        </p:blipFill>
        <p:spPr>
          <a:xfrm>
            <a:off x="112883" y="1524000"/>
            <a:ext cx="8802517" cy="381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57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Costs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3"/>
          <a:stretch/>
        </p:blipFill>
        <p:spPr>
          <a:xfrm>
            <a:off x="158254" y="872427"/>
            <a:ext cx="8827491" cy="5988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12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Continued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524000"/>
            <a:ext cx="6934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Exterior windows/building deterioration 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Drainage </a:t>
            </a:r>
            <a:r>
              <a:rPr lang="en-US" dirty="0"/>
              <a:t>around the building exterior </a:t>
            </a:r>
          </a:p>
          <a:p>
            <a:pPr marL="342900" indent="-342900">
              <a:buAutoNum type="arabicPeriod" startAt="4"/>
            </a:pPr>
            <a:r>
              <a:rPr lang="en-US" dirty="0" smtClean="0"/>
              <a:t>Remodel gym - the </a:t>
            </a:r>
            <a:r>
              <a:rPr lang="en-US" dirty="0"/>
              <a:t>4-8 students to have a separate entrance and exit </a:t>
            </a:r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dirty="0"/>
              <a:t>R</a:t>
            </a:r>
            <a:r>
              <a:rPr lang="en-US" dirty="0" smtClean="0"/>
              <a:t>elocating Phillips </a:t>
            </a:r>
            <a:r>
              <a:rPr lang="en-US" dirty="0"/>
              <a:t>Street/parking on the south side to </a:t>
            </a:r>
            <a:r>
              <a:rPr lang="en-US" dirty="0" smtClean="0"/>
              <a:t>provide </a:t>
            </a:r>
            <a:r>
              <a:rPr lang="en-US" dirty="0"/>
              <a:t>a safer transition for parent drop off and access to the playground area. </a:t>
            </a:r>
            <a:endParaRPr lang="en-US" dirty="0" smtClean="0"/>
          </a:p>
          <a:p>
            <a:pPr marL="342900" indent="-342900">
              <a:buAutoNum type="arabicPeriod" startAt="4"/>
            </a:pPr>
            <a:r>
              <a:rPr lang="en-US" dirty="0" smtClean="0"/>
              <a:t>Deferred maintenance as noted in the 2008 Montana Legislative Study </a:t>
            </a:r>
          </a:p>
          <a:p>
            <a:pPr marL="342900" indent="-342900">
              <a:buFontTx/>
              <a:buAutoNum type="arabicPeriod" startAt="4"/>
            </a:pPr>
            <a:r>
              <a:rPr lang="en-US" dirty="0" smtClean="0"/>
              <a:t>Renovate </a:t>
            </a:r>
            <a:r>
              <a:rPr lang="en-US" dirty="0"/>
              <a:t>of the building will require updates to the facility to align with current fire, safety, and accessibility </a:t>
            </a:r>
            <a:r>
              <a:rPr lang="en-US" dirty="0" smtClean="0"/>
              <a:t>standards.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002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Elementary Site Plan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6739"/>
            <a:ext cx="9144000" cy="6368143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019800" y="6400800"/>
            <a:ext cx="5638800" cy="80486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FF00"/>
                </a:solidFill>
              </a:rPr>
              <a:t>Elementary Site Plan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0277" y="-68035"/>
            <a:ext cx="573723" cy="57813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010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School Entrance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981199"/>
            <a:ext cx="3962400" cy="27854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1981199"/>
            <a:ext cx="4064280" cy="276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School Drainage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472" y="3903837"/>
            <a:ext cx="4114800" cy="2732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225" y="3902544"/>
            <a:ext cx="4073819" cy="27057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914400"/>
            <a:ext cx="4039140" cy="26827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19" y="909463"/>
            <a:ext cx="4091298" cy="27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Elementary School Playground Access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627" y="3886200"/>
            <a:ext cx="4101041" cy="2723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627" y="1004807"/>
            <a:ext cx="4085487" cy="2713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200" y="2420091"/>
            <a:ext cx="4414800" cy="293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DsgSld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267936-D6B8-445C-B3C1-6EBD39F58C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987</Words>
  <Application>Microsoft Office PowerPoint</Application>
  <PresentationFormat>On-screen Show (4:3)</PresentationFormat>
  <Paragraphs>140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BusDsgSld</vt:lpstr>
      <vt:lpstr>Stevensville School District Bond Election May 8, 2018</vt:lpstr>
      <vt:lpstr>Bond Summary</vt:lpstr>
      <vt:lpstr>Two Bonds are Requested</vt:lpstr>
      <vt:lpstr>Elementary Bond</vt:lpstr>
      <vt:lpstr>Elementary Continued  </vt:lpstr>
      <vt:lpstr>Elementary Site Plan </vt:lpstr>
      <vt:lpstr>Elementary School Entrance</vt:lpstr>
      <vt:lpstr>Elementary School Drainage</vt:lpstr>
      <vt:lpstr>Elementary School Playground Access</vt:lpstr>
      <vt:lpstr>Special Education and Storage</vt:lpstr>
      <vt:lpstr>Elementary School Windows</vt:lpstr>
      <vt:lpstr>PowerPoint Presentation</vt:lpstr>
      <vt:lpstr>High School Bond</vt:lpstr>
      <vt:lpstr>High School Continued </vt:lpstr>
      <vt:lpstr>High School Continued </vt:lpstr>
      <vt:lpstr>PowerPoint Presentation</vt:lpstr>
      <vt:lpstr>High School Entrance</vt:lpstr>
      <vt:lpstr>High School Wiring</vt:lpstr>
      <vt:lpstr>Agriculture Building</vt:lpstr>
      <vt:lpstr>High School Boiler</vt:lpstr>
      <vt:lpstr>High School Restrooms</vt:lpstr>
      <vt:lpstr>High School</vt:lpstr>
      <vt:lpstr>High School Windows</vt:lpstr>
      <vt:lpstr>Locker Rooms</vt:lpstr>
      <vt:lpstr>PowerPoint Presentation</vt:lpstr>
      <vt:lpstr>PowerPoint Presentation</vt:lpstr>
      <vt:lpstr>Shared Bond Costs-Elementary/High School</vt:lpstr>
      <vt:lpstr>PowerPoint Presentation</vt:lpstr>
      <vt:lpstr>PowerPoint Presentation</vt:lpstr>
      <vt:lpstr>PowerPoint Presentation</vt:lpstr>
      <vt:lpstr>Maintenance Building</vt:lpstr>
      <vt:lpstr>Tennis Courts</vt:lpstr>
      <vt:lpstr>Track</vt:lpstr>
      <vt:lpstr>Grandstand</vt:lpstr>
      <vt:lpstr>Bond Summaries</vt:lpstr>
      <vt:lpstr>State of Montana Deferred Maintenance Survey (2008)</vt:lpstr>
      <vt:lpstr>More Information?</vt:lpstr>
      <vt:lpstr>Back-up Slides</vt:lpstr>
      <vt:lpstr>PowerPoint Presentation</vt:lpstr>
      <vt:lpstr>PowerPoint Presentation</vt:lpstr>
      <vt:lpstr>PowerPoint Presentation</vt:lpstr>
      <vt:lpstr>Elementary Renovation Costs</vt:lpstr>
      <vt:lpstr>High School Renovation Costs</vt:lpstr>
      <vt:lpstr>Shared Costs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Stevensville School District Bond Election</dc:title>
  <dc:creator>Bob Moore</dc:creator>
  <cp:keywords/>
  <cp:lastModifiedBy>WalthallE</cp:lastModifiedBy>
  <cp:revision>80</cp:revision>
  <cp:lastPrinted>2018-01-16T20:09:40Z</cp:lastPrinted>
  <dcterms:created xsi:type="dcterms:W3CDTF">2017-11-14T16:12:39Z</dcterms:created>
  <dcterms:modified xsi:type="dcterms:W3CDTF">2018-02-15T17:56:51Z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TC103852699990</vt:lpwstr>
  </property>
</Properties>
</file>